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646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Churn Prediction &amp; Business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data science capstone project combining machine learning with strategic business decision-making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397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Gitesh Patil 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Intelligence &amp; Data Science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D. Y. Patil Institute of Technology, Pimpri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6734" y="469821"/>
            <a:ext cx="6243638" cy="479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&amp; Project Conclusion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709255" y="1179195"/>
            <a:ext cx="22860" cy="3437573"/>
          </a:xfrm>
          <a:prstGeom prst="roundRect">
            <a:avLst>
              <a:gd name="adj" fmla="val 28179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858917" y="1340287"/>
            <a:ext cx="460058" cy="22860"/>
          </a:xfrm>
          <a:prstGeom prst="roundRect">
            <a:avLst>
              <a:gd name="adj" fmla="val 28179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536734" y="1179195"/>
            <a:ext cx="345043" cy="345043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94241" y="1207949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476137" y="1231821"/>
            <a:ext cx="191714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Serialization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476137" y="1563291"/>
            <a:ext cx="713112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 model saved using Joblib for efficient loading and inference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858917" y="2276356"/>
            <a:ext cx="460058" cy="22860"/>
          </a:xfrm>
          <a:prstGeom prst="roundRect">
            <a:avLst>
              <a:gd name="adj" fmla="val 28179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536734" y="2115264"/>
            <a:ext cx="345043" cy="345043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94241" y="2144018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476137" y="2167890"/>
            <a:ext cx="191714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Development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476137" y="2499360"/>
            <a:ext cx="713112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Flask-based REST API created enabling real-time churn predictions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858917" y="3212425"/>
            <a:ext cx="460058" cy="22860"/>
          </a:xfrm>
          <a:prstGeom prst="roundRect">
            <a:avLst>
              <a:gd name="adj" fmla="val 28179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536734" y="3051334"/>
            <a:ext cx="345043" cy="345043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94241" y="3080087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476137" y="3103959"/>
            <a:ext cx="191714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Testing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476137" y="3435429"/>
            <a:ext cx="713112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testing completed to validate deployment readiness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858917" y="4148495"/>
            <a:ext cx="460058" cy="22860"/>
          </a:xfrm>
          <a:prstGeom prst="roundRect">
            <a:avLst>
              <a:gd name="adj" fmla="val 281798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536734" y="3987403"/>
            <a:ext cx="345043" cy="345043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94241" y="4016157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1476137" y="4040029"/>
            <a:ext cx="191714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Production Ready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476137" y="4371499"/>
            <a:ext cx="713112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prepared for integration into business operations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536734" y="4865972"/>
            <a:ext cx="8070533" cy="26789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536734" y="5218628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Impact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536734" y="5659517"/>
            <a:ext cx="3848219" cy="1962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capstone project successfully demonstrates a complete data science workflow—from initial data exploration through model development to deployment-ready infrastructure. By combining advanced machine learning techniques with practical business applications, the solution empowers organizations to transform customer retention from reactive to proactive.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4996696" y="5237798"/>
            <a:ext cx="3618190" cy="981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integration of predictive analytics with strategic business insights creates a powerful framework for sustainable customer relationship management and revenue optimization."</a:t>
            </a:r>
            <a:endParaRPr lang="en-US" sz="1200" dirty="0"/>
          </a:p>
        </p:txBody>
      </p:sp>
      <p:sp>
        <p:nvSpPr>
          <p:cNvPr id="29" name="Shape 26"/>
          <p:cNvSpPr/>
          <p:nvPr/>
        </p:nvSpPr>
        <p:spPr>
          <a:xfrm>
            <a:off x="4766667" y="5237798"/>
            <a:ext cx="22860" cy="981075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421" y="1019770"/>
            <a:ext cx="7747159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Challenge: Understanding Customer Churn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8421" y="2765703"/>
            <a:ext cx="2993231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98421" y="3339346"/>
            <a:ext cx="3630216" cy="223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churn represents a critical challenge for modern businesses, directly impacting revenue streams and long-term sustainability. Studies show that acquiring new customers costs 5-25 times more than retaining existing ones.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8421" y="5753338"/>
            <a:ext cx="3630216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predictive capabilities, businesses react to churn after it happens, missing valuable opportunities for intervention.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2984" y="2765703"/>
            <a:ext cx="2993231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Goal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4822984" y="3339346"/>
            <a:ext cx="3630216" cy="159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an intelligent predictive system that identifies at-risk customers before they leave, enabling proactive retention strategies and data-driven decision making.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2984" y="5114925"/>
            <a:ext cx="3630216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transforms reactive customer management into a proactive, strategic advantage.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0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62495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969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8397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004185"/>
            <a:ext cx="32864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Churn Patterns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94603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comprehensive exploratory analysis to uncover hidden patterns and correlations in customer behavior that signal potential churn.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62495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969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8397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004185"/>
            <a:ext cx="3106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Prediction Model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9460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and optimize a robust machine learning classifier to accurately predict customer churn probability with high recall.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62495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969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28397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004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Key Drivers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9460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the most influential factors contributing to customer churn to inform targeted retention strategies.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79870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051084" y="6055995"/>
            <a:ext cx="29996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End-to-End Workflow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54641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complete data science pipeline from raw data to deployment-ready model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798701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7685842" y="6055995"/>
            <a:ext cx="3916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Recommendations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7685842" y="654641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Translate technical findings into actionable strategies for customer retention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96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95393"/>
            <a:ext cx="431244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Dataset: customer_churn.csv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272790"/>
            <a:ext cx="43124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comprehensive dataset serves as the foundation for our complete end-to-end implementation, containing detailed customer information and the critical target variable: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91376"/>
            <a:ext cx="43124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includes customer demographics, service usage patterns, contract details, and billing information—providing rich features for predictive modeling.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153656" y="2195393"/>
            <a:ext cx="269045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Supporting Datasets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1153656" y="3272790"/>
            <a:ext cx="269045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sales_data.csv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Utilized for exploratory analysis techniques and pattern recognition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153656" y="5166598"/>
            <a:ext cx="269045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house_prices.csv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Applied for regression modeling practice and method validation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449" y="430173"/>
            <a:ext cx="7263765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Methodology: A Systematic Approach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" y="1231821"/>
            <a:ext cx="782122" cy="938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5900" y="1388150"/>
            <a:ext cx="263592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 &amp; Validation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485900" y="1726287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Acquire and verify data quality, ensuring completeness and reliability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49" y="2170390"/>
            <a:ext cx="782122" cy="9385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5900" y="2326719"/>
            <a:ext cx="246792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485900" y="2664857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patterns, correlations, and insights through statistical analysis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9" y="3108960"/>
            <a:ext cx="782122" cy="9385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5900" y="326528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485900" y="3603427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missing values, encode features, and prepare data for modeling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49" y="4047530"/>
            <a:ext cx="782122" cy="9385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5900" y="420385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Development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1485900" y="4541996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and optimize machine learning algorithms for churn prediction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49" y="4986099"/>
            <a:ext cx="782122" cy="9385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5900" y="514242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Evaluation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1485900" y="5480566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performance using appropriate metrics and validation techniques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49" y="5924669"/>
            <a:ext cx="782122" cy="93857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85900" y="6080998"/>
            <a:ext cx="231576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Preparation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1485900" y="6419136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Package model for production use with API integration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49" y="6863239"/>
            <a:ext cx="782122" cy="93857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485900" y="701956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Insights</a:t>
            </a:r>
            <a:endParaRPr lang="en-US" sz="1500" dirty="0"/>
          </a:p>
        </p:txBody>
      </p:sp>
      <p:sp>
        <p:nvSpPr>
          <p:cNvPr id="23" name="Text 14"/>
          <p:cNvSpPr/>
          <p:nvPr/>
        </p:nvSpPr>
        <p:spPr>
          <a:xfrm>
            <a:off x="1485900" y="7357705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Translate findings into actionable retention strategies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95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2988469"/>
            <a:ext cx="9265563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from Exploratory Analysis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5800" y="3894653"/>
            <a:ext cx="6531412" cy="1801535"/>
          </a:xfrm>
          <a:prstGeom prst="roundRect">
            <a:avLst>
              <a:gd name="adj" fmla="val 60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2940" y="3894653"/>
            <a:ext cx="91440" cy="1801535"/>
          </a:xfrm>
          <a:prstGeom prst="roundRect">
            <a:avLst>
              <a:gd name="adj" fmla="val 90015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973098" y="4113371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Tenure Impact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3098" y="4536996"/>
            <a:ext cx="6025396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low tenure (less than 12 months) demonstrate significantly higher churn rates, indicating vulnerability during the early relationship phase.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3069" y="3894653"/>
            <a:ext cx="6531531" cy="1801535"/>
          </a:xfrm>
          <a:prstGeom prst="roundRect">
            <a:avLst>
              <a:gd name="adj" fmla="val 60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0209" y="3894653"/>
            <a:ext cx="91440" cy="1801535"/>
          </a:xfrm>
          <a:prstGeom prst="roundRect">
            <a:avLst>
              <a:gd name="adj" fmla="val 90015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7700367" y="4113371"/>
            <a:ext cx="309622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Contract Type Correlation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700367" y="4536996"/>
            <a:ext cx="6025515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Month-to-month contracts show maximum churn probability compared to annual or two-year agreements, revealing commitment as a retention factor.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5800" y="5892046"/>
            <a:ext cx="6531412" cy="1801535"/>
          </a:xfrm>
          <a:prstGeom prst="roundRect">
            <a:avLst>
              <a:gd name="adj" fmla="val 60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62940" y="5892046"/>
            <a:ext cx="91440" cy="1801535"/>
          </a:xfrm>
          <a:prstGeom prst="roundRect">
            <a:avLst>
              <a:gd name="adj" fmla="val 90015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973098" y="6110764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Pricing Sensitivity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73098" y="6534388"/>
            <a:ext cx="6025396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monthly charges correlate with increased churn probability, suggesting price sensitivity among at-risk customer segments.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413069" y="5892046"/>
            <a:ext cx="6531531" cy="1801535"/>
          </a:xfrm>
          <a:prstGeom prst="roundRect">
            <a:avLst>
              <a:gd name="adj" fmla="val 60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0209" y="5892046"/>
            <a:ext cx="91440" cy="1801535"/>
          </a:xfrm>
          <a:prstGeom prst="roundRect">
            <a:avLst>
              <a:gd name="adj" fmla="val 90015"/>
            </a:avLst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7700367" y="6110764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 Distribution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700367" y="6534388"/>
            <a:ext cx="6025515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exhibits moderate imbalance in churn classes, requiring strategic handling during model training to prevent bias.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606" y="366593"/>
            <a:ext cx="4727496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Development Strategy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6606" y="1116449"/>
            <a:ext cx="199989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Approach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6606" y="1516380"/>
            <a:ext cx="133231" cy="16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66606" y="1727478"/>
            <a:ext cx="598479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466606" y="1824514"/>
            <a:ext cx="166663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Baseline Model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66606" y="2166104"/>
            <a:ext cx="598479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established performance benchmark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6606" y="2612588"/>
            <a:ext cx="133231" cy="16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466606" y="2823686"/>
            <a:ext cx="598479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466606" y="2920722"/>
            <a:ext cx="166663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Model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466606" y="3262313"/>
            <a:ext cx="598479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Classifier as final production model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466606" y="3708797"/>
            <a:ext cx="133231" cy="16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466606" y="3919895"/>
            <a:ext cx="598479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466606" y="4016931"/>
            <a:ext cx="166663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 Balancing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466606" y="4358521"/>
            <a:ext cx="598479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class weights to handle imbalanced data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6606" y="4805005"/>
            <a:ext cx="133231" cy="16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466606" y="5016103"/>
            <a:ext cx="598479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466606" y="5113139"/>
            <a:ext cx="166663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Metric Focus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466606" y="5454729"/>
            <a:ext cx="598479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recall to minimize missed churners</a:t>
            </a:r>
            <a:endParaRPr lang="en-US" sz="10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00" y="1133118"/>
            <a:ext cx="7386995" cy="7386995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6784300" y="8670012"/>
            <a:ext cx="7386995" cy="992981"/>
          </a:xfrm>
          <a:prstGeom prst="roundRect">
            <a:avLst>
              <a:gd name="adj" fmla="val 5640"/>
            </a:avLst>
          </a:prstGeom>
          <a:solidFill>
            <a:srgbClr val="C7C9EA"/>
          </a:solidFill>
          <a:ln/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31" y="8872180"/>
            <a:ext cx="166568" cy="133231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7217331" y="8836462"/>
            <a:ext cx="682073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Random Forest?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ensemble method combines multiple decision trees to improve prediction accuracy, reduce overfitting, and handle complex feature interactions naturally present in customer behavior data.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98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437" y="2913340"/>
            <a:ext cx="6543913" cy="567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Performance &amp; Results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5437" y="3843814"/>
            <a:ext cx="4301847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92%</a:t>
            </a:r>
            <a:endParaRPr lang="en-US" sz="4700" dirty="0"/>
          </a:p>
        </p:txBody>
      </p:sp>
      <p:sp>
        <p:nvSpPr>
          <p:cNvPr id="5" name="Text 2"/>
          <p:cNvSpPr/>
          <p:nvPr/>
        </p:nvSpPr>
        <p:spPr>
          <a:xfrm>
            <a:off x="1651397" y="4669750"/>
            <a:ext cx="226980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Recall Score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5437" y="5062299"/>
            <a:ext cx="4301847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identifies 92% of actual churners, minimizing missed at-risk customers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164217" y="3843814"/>
            <a:ext cx="4301847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0.87</a:t>
            </a:r>
            <a:endParaRPr lang="en-US" sz="4700" dirty="0"/>
          </a:p>
        </p:txBody>
      </p:sp>
      <p:sp>
        <p:nvSpPr>
          <p:cNvPr id="8" name="Text 5"/>
          <p:cNvSpPr/>
          <p:nvPr/>
        </p:nvSpPr>
        <p:spPr>
          <a:xfrm>
            <a:off x="6180177" y="4669750"/>
            <a:ext cx="226980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ROC-AUC Score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164217" y="5062299"/>
            <a:ext cx="4301847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discriminative ability between churners and non-churners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9692997" y="3843814"/>
            <a:ext cx="4301966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35%</a:t>
            </a:r>
            <a:endParaRPr lang="en-US" sz="4700" dirty="0"/>
          </a:p>
        </p:txBody>
      </p:sp>
      <p:sp>
        <p:nvSpPr>
          <p:cNvPr id="11" name="Text 8"/>
          <p:cNvSpPr/>
          <p:nvPr/>
        </p:nvSpPr>
        <p:spPr>
          <a:xfrm>
            <a:off x="10709077" y="4669750"/>
            <a:ext cx="226980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92997" y="5062299"/>
            <a:ext cx="4301966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Decreased false negatives compared to baseline model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5437" y="6029087"/>
            <a:ext cx="3174087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Success Metric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35437" y="6551176"/>
            <a:ext cx="6458307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serves as our key performance indicator because missing a churner (false negative) is more costly to the business than a false alarm (false positive). Our model prioritizes catching at-risk customers.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44276" y="6029087"/>
            <a:ext cx="272367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Comparison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544276" y="6551176"/>
            <a:ext cx="6458307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Random Forest classifier significantly outperformed the Logistic Regression baseline across all metrics, demonstrating superior ability to capture complex, non-linear relationships in customer behavior.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5876" y="466844"/>
            <a:ext cx="8005048" cy="101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Insights &amp; Strategic Recommendations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55876" y="1890474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Churn Drivers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055876" y="2378512"/>
            <a:ext cx="365998" cy="36599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116895" y="2408992"/>
            <a:ext cx="24395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584513" y="2434352"/>
            <a:ext cx="2033826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Tenure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84513" y="2851190"/>
            <a:ext cx="2435185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Length of relationship strongly predicts retention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55876" y="3697367"/>
            <a:ext cx="365998" cy="36599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116895" y="3727847"/>
            <a:ext cx="24395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584513" y="3753207"/>
            <a:ext cx="2033826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Contract Type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84513" y="4170045"/>
            <a:ext cx="2435185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Commitment level directly impacts churn risk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55876" y="5016222"/>
            <a:ext cx="365998" cy="36599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116895" y="5046702"/>
            <a:ext cx="24395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584513" y="5072063"/>
            <a:ext cx="2033826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Monthly Charges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584513" y="5488900"/>
            <a:ext cx="2435185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 structure influences customer decisions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9424273" y="1890474"/>
            <a:ext cx="256293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Actionable Strategies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9424273" y="2378512"/>
            <a:ext cx="4644152" cy="1538526"/>
          </a:xfrm>
          <a:prstGeom prst="roundRect">
            <a:avLst>
              <a:gd name="adj" fmla="val 444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594533" y="2548771"/>
            <a:ext cx="2033826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Engagement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594533" y="2965609"/>
            <a:ext cx="4303633" cy="78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comprehensive onboarding programs and proactive support during the critical first year to build strong customer relationships and reduce early churn.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9424273" y="4079677"/>
            <a:ext cx="4644152" cy="1538526"/>
          </a:xfrm>
          <a:prstGeom prst="roundRect">
            <a:avLst>
              <a:gd name="adj" fmla="val 444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594533" y="4249936"/>
            <a:ext cx="2033826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Contract Incentives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9594533" y="4666774"/>
            <a:ext cx="4303633" cy="78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attractive incentive programs encouraging migration from month-to-month to annual contracts through discounts, added features, or loyalty benefits.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9424273" y="5780842"/>
            <a:ext cx="4644152" cy="1798915"/>
          </a:xfrm>
          <a:prstGeom prst="roundRect">
            <a:avLst>
              <a:gd name="adj" fmla="val 379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594533" y="5951101"/>
            <a:ext cx="206287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Campaigns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594533" y="6367939"/>
            <a:ext cx="4303633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churn probability scores to create personalized retention campaigns, focusing resources on high-risk customers with tailored offers and interventions.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905</Words>
  <Application>Microsoft Office PowerPoint</Application>
  <PresentationFormat>Custom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Light</vt:lpstr>
      <vt:lpstr>Inter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Gitesh Patil</dc:creator>
  <cp:lastModifiedBy>Gitesh Patil</cp:lastModifiedBy>
  <cp:revision>3</cp:revision>
  <dcterms:created xsi:type="dcterms:W3CDTF">2025-12-24T10:35:16Z</dcterms:created>
  <dcterms:modified xsi:type="dcterms:W3CDTF">2025-12-24T10:37:10Z</dcterms:modified>
</cp:coreProperties>
</file>